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Saira Bold" charset="1" panose="00000800000000000000"/>
      <p:regular r:id="rId23"/>
    </p:embeddedFont>
    <p:embeddedFont>
      <p:font typeface="Asap Medium" charset="1" panose="020F0604030202060203"/>
      <p:regular r:id="rId24"/>
    </p:embeddedFont>
    <p:embeddedFont>
      <p:font typeface="Roboto Bold" charset="1" panose="02000000000000000000"/>
      <p:regular r:id="rId25"/>
    </p:embeddedFont>
    <p:embeddedFont>
      <p:font typeface="Times New Roman" charset="1" panose="02030502070405020303"/>
      <p:regular r:id="rId26"/>
    </p:embeddedFont>
    <p:embeddedFont>
      <p:font typeface="Roboto" charset="1" panose="02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6735" y="-4006735"/>
            <a:ext cx="10274531" cy="18288000"/>
          </a:xfrm>
          <a:custGeom>
            <a:avLst/>
            <a:gdLst/>
            <a:ahLst/>
            <a:cxnLst/>
            <a:rect r="r" b="b" t="t" l="l"/>
            <a:pathLst>
              <a:path h="18288000" w="10274531">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86025" y="1939163"/>
            <a:ext cx="13363575" cy="7477125"/>
            <a:chOff x="0" y="0"/>
            <a:chExt cx="3420621" cy="1913890"/>
          </a:xfrm>
        </p:grpSpPr>
        <p:sp>
          <p:nvSpPr>
            <p:cNvPr name="Freeform 4" id="4"/>
            <p:cNvSpPr/>
            <p:nvPr/>
          </p:nvSpPr>
          <p:spPr>
            <a:xfrm flipH="false" flipV="false" rot="0">
              <a:off x="0" y="0"/>
              <a:ext cx="3420621" cy="1913890"/>
            </a:xfrm>
            <a:custGeom>
              <a:avLst/>
              <a:gdLst/>
              <a:ahLst/>
              <a:cxnLst/>
              <a:rect r="r" b="b" t="t" l="l"/>
              <a:pathLst>
                <a:path h="1913890" w="3420621">
                  <a:moveTo>
                    <a:pt x="0" y="0"/>
                  </a:moveTo>
                  <a:lnTo>
                    <a:pt x="3420621" y="0"/>
                  </a:lnTo>
                  <a:lnTo>
                    <a:pt x="3420621" y="1913890"/>
                  </a:lnTo>
                  <a:lnTo>
                    <a:pt x="0" y="1913890"/>
                  </a:lnTo>
                  <a:close/>
                </a:path>
              </a:pathLst>
            </a:custGeom>
            <a:solidFill>
              <a:srgbClr val="FFFFFF"/>
            </a:solidFill>
          </p:spPr>
        </p:sp>
      </p:grpSp>
      <p:sp>
        <p:nvSpPr>
          <p:cNvPr name="Freeform 5" id="5"/>
          <p:cNvSpPr/>
          <p:nvPr/>
        </p:nvSpPr>
        <p:spPr>
          <a:xfrm flipH="false" flipV="false" rot="0">
            <a:off x="2308025" y="656615"/>
            <a:ext cx="13671950" cy="8973771"/>
          </a:xfrm>
          <a:custGeom>
            <a:avLst/>
            <a:gdLst/>
            <a:ahLst/>
            <a:cxnLst/>
            <a:rect r="r" b="b" t="t" l="l"/>
            <a:pathLst>
              <a:path h="8973771" w="13671950">
                <a:moveTo>
                  <a:pt x="0" y="0"/>
                </a:moveTo>
                <a:lnTo>
                  <a:pt x="13671950" y="0"/>
                </a:lnTo>
                <a:lnTo>
                  <a:pt x="13671950" y="8973770"/>
                </a:lnTo>
                <a:lnTo>
                  <a:pt x="0" y="8973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148198" y="3200400"/>
            <a:ext cx="1345552" cy="1054423"/>
          </a:xfrm>
          <a:custGeom>
            <a:avLst/>
            <a:gdLst/>
            <a:ahLst/>
            <a:cxnLst/>
            <a:rect r="r" b="b" t="t" l="l"/>
            <a:pathLst>
              <a:path h="1054423" w="1345552">
                <a:moveTo>
                  <a:pt x="0" y="0"/>
                </a:moveTo>
                <a:lnTo>
                  <a:pt x="1345551" y="0"/>
                </a:lnTo>
                <a:lnTo>
                  <a:pt x="1345551" y="1054423"/>
                </a:lnTo>
                <a:lnTo>
                  <a:pt x="0" y="10544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36163">
            <a:off x="1580301" y="5195494"/>
            <a:ext cx="1811447" cy="3343275"/>
          </a:xfrm>
          <a:custGeom>
            <a:avLst/>
            <a:gdLst/>
            <a:ahLst/>
            <a:cxnLst/>
            <a:rect r="r" b="b" t="t" l="l"/>
            <a:pathLst>
              <a:path h="3343275" w="1811447">
                <a:moveTo>
                  <a:pt x="0" y="0"/>
                </a:moveTo>
                <a:lnTo>
                  <a:pt x="1811448" y="0"/>
                </a:lnTo>
                <a:lnTo>
                  <a:pt x="1811448" y="3343275"/>
                </a:lnTo>
                <a:lnTo>
                  <a:pt x="0" y="33432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3506936" y="4391316"/>
            <a:ext cx="11274128" cy="1394903"/>
          </a:xfrm>
          <a:prstGeom prst="rect">
            <a:avLst/>
          </a:prstGeom>
        </p:spPr>
        <p:txBody>
          <a:bodyPr anchor="t" rtlCol="false" tIns="0" lIns="0" bIns="0" rIns="0">
            <a:spAutoFit/>
          </a:bodyPr>
          <a:lstStyle/>
          <a:p>
            <a:pPr algn="ctr">
              <a:lnSpc>
                <a:spcPts val="10736"/>
              </a:lnSpc>
            </a:pPr>
            <a:r>
              <a:rPr lang="en-US" sz="9849" b="true">
                <a:solidFill>
                  <a:srgbClr val="E5645E"/>
                </a:solidFill>
                <a:latin typeface="Saira Bold"/>
                <a:ea typeface="Saira Bold"/>
                <a:cs typeface="Saira Bold"/>
                <a:sym typeface="Saira Bold"/>
              </a:rPr>
              <a:t>Học máy</a:t>
            </a:r>
          </a:p>
        </p:txBody>
      </p:sp>
      <p:sp>
        <p:nvSpPr>
          <p:cNvPr name="TextBox 9" id="9"/>
          <p:cNvSpPr txBox="true"/>
          <p:nvPr/>
        </p:nvSpPr>
        <p:spPr>
          <a:xfrm rot="0">
            <a:off x="5915395" y="6162692"/>
            <a:ext cx="6268211" cy="632460"/>
          </a:xfrm>
          <a:prstGeom prst="rect">
            <a:avLst/>
          </a:prstGeom>
        </p:spPr>
        <p:txBody>
          <a:bodyPr anchor="t" rtlCol="false" tIns="0" lIns="0" bIns="0" rIns="0">
            <a:spAutoFit/>
          </a:bodyPr>
          <a:lstStyle/>
          <a:p>
            <a:pPr algn="ctr">
              <a:lnSpc>
                <a:spcPts val="5040"/>
              </a:lnSpc>
              <a:spcBef>
                <a:spcPct val="0"/>
              </a:spcBef>
            </a:pPr>
            <a:r>
              <a:rPr lang="en-US" b="true" sz="3600">
                <a:solidFill>
                  <a:srgbClr val="E5645E"/>
                </a:solidFill>
                <a:latin typeface="Asap Medium"/>
                <a:ea typeface="Asap Medium"/>
                <a:cs typeface="Asap Medium"/>
                <a:sym typeface="Asap Medium"/>
              </a:rPr>
              <a:t>Phí Vân Long - 21020563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3331" y="1292471"/>
            <a:ext cx="17581338" cy="5867772"/>
          </a:xfrm>
          <a:custGeom>
            <a:avLst/>
            <a:gdLst/>
            <a:ahLst/>
            <a:cxnLst/>
            <a:rect r="r" b="b" t="t" l="l"/>
            <a:pathLst>
              <a:path h="5867772" w="17581338">
                <a:moveTo>
                  <a:pt x="0" y="0"/>
                </a:moveTo>
                <a:lnTo>
                  <a:pt x="17581338" y="0"/>
                </a:lnTo>
                <a:lnTo>
                  <a:pt x="17581338" y="5867771"/>
                </a:lnTo>
                <a:lnTo>
                  <a:pt x="0" y="5867771"/>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287750" y="48910"/>
            <a:ext cx="17646919" cy="3003928"/>
          </a:xfrm>
          <a:prstGeom prst="rect">
            <a:avLst/>
          </a:prstGeom>
        </p:spPr>
        <p:txBody>
          <a:bodyPr anchor="t" rtlCol="false" tIns="0" lIns="0" bIns="0" rIns="0">
            <a:spAutoFit/>
          </a:bodyPr>
          <a:lstStyle/>
          <a:p>
            <a:pPr algn="l">
              <a:lnSpc>
                <a:spcPts val="6719"/>
              </a:lnSpc>
            </a:pPr>
            <a:r>
              <a:rPr lang="en-US" sz="4800" b="true">
                <a:solidFill>
                  <a:srgbClr val="000000"/>
                </a:solidFill>
                <a:latin typeface="Roboto Bold"/>
                <a:ea typeface="Roboto Bold"/>
                <a:cs typeface="Roboto Bold"/>
                <a:sym typeface="Roboto Bold"/>
              </a:rPr>
              <a:t>Kết quả huấn luyện: Độ chính xác và độ nhạy</a:t>
            </a:r>
          </a:p>
          <a:p>
            <a:pPr algn="l">
              <a:lnSpc>
                <a:spcPts val="8638"/>
              </a:lnSpc>
            </a:pPr>
          </a:p>
          <a:p>
            <a:pPr algn="l">
              <a:lnSpc>
                <a:spcPts val="8638"/>
              </a:lnSpc>
            </a:pPr>
          </a:p>
        </p:txBody>
      </p:sp>
      <p:sp>
        <p:nvSpPr>
          <p:cNvPr name="TextBox 4" id="4"/>
          <p:cNvSpPr txBox="true"/>
          <p:nvPr/>
        </p:nvSpPr>
        <p:spPr>
          <a:xfrm rot="0">
            <a:off x="1083034" y="7512597"/>
            <a:ext cx="16121933" cy="2990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train/box_loss, train/seg_loss, train/cls_loss, train/dfl_loss: Giảm dần qua các epoch, cho thấy mô hình hội tụ </a:t>
            </a:r>
          </a:p>
          <a:p>
            <a:pPr algn="l" marL="734059" indent="-367030" lvl="1">
              <a:lnSpc>
                <a:spcPts val="4759"/>
              </a:lnSpc>
              <a:buFont typeface="Arial"/>
              <a:buChar char="•"/>
            </a:pPr>
            <a:r>
              <a:rPr lang="en-US" sz="3399">
                <a:solidFill>
                  <a:srgbClr val="000000"/>
                </a:solidFill>
                <a:latin typeface="Roboto"/>
                <a:ea typeface="Roboto"/>
                <a:cs typeface="Roboto"/>
                <a:sym typeface="Roboto"/>
              </a:rPr>
              <a:t>val/box_loss, val/seg_loss, val/cls_loss, val/dfl_loss: Dao động nhưng ổn định, với giá trị thấp, cho thấy mô hình tổng quát hóa tốt.</a:t>
            </a:r>
          </a:p>
          <a:p>
            <a:pPr algn="ctr">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3331" y="1292471"/>
            <a:ext cx="17581338" cy="5867772"/>
          </a:xfrm>
          <a:custGeom>
            <a:avLst/>
            <a:gdLst/>
            <a:ahLst/>
            <a:cxnLst/>
            <a:rect r="r" b="b" t="t" l="l"/>
            <a:pathLst>
              <a:path h="5867772" w="17581338">
                <a:moveTo>
                  <a:pt x="0" y="0"/>
                </a:moveTo>
                <a:lnTo>
                  <a:pt x="17581338" y="0"/>
                </a:lnTo>
                <a:lnTo>
                  <a:pt x="17581338" y="5867771"/>
                </a:lnTo>
                <a:lnTo>
                  <a:pt x="0" y="5867771"/>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287750" y="48910"/>
            <a:ext cx="17272932" cy="2526030"/>
          </a:xfrm>
          <a:prstGeom prst="rect">
            <a:avLst/>
          </a:prstGeom>
        </p:spPr>
        <p:txBody>
          <a:bodyPr anchor="t" rtlCol="false" tIns="0" lIns="0" bIns="0" rIns="0">
            <a:spAutoFit/>
          </a:bodyPr>
          <a:lstStyle/>
          <a:p>
            <a:pPr algn="l">
              <a:lnSpc>
                <a:spcPts val="6719"/>
              </a:lnSpc>
            </a:pPr>
            <a:r>
              <a:rPr lang="en-US" sz="4800" b="true">
                <a:solidFill>
                  <a:srgbClr val="000000"/>
                </a:solidFill>
                <a:latin typeface="Roboto Bold"/>
                <a:ea typeface="Roboto Bold"/>
                <a:cs typeface="Roboto Bold"/>
                <a:sym typeface="Roboto Bold"/>
              </a:rPr>
              <a:t>Kết quả huấn luyện: mAP (Mean Average Precision)</a:t>
            </a:r>
          </a:p>
          <a:p>
            <a:pPr algn="l">
              <a:lnSpc>
                <a:spcPts val="6719"/>
              </a:lnSpc>
            </a:pPr>
          </a:p>
          <a:p>
            <a:pPr algn="l">
              <a:lnSpc>
                <a:spcPts val="6719"/>
              </a:lnSpc>
            </a:pPr>
          </a:p>
        </p:txBody>
      </p:sp>
      <p:sp>
        <p:nvSpPr>
          <p:cNvPr name="TextBox 4" id="4"/>
          <p:cNvSpPr txBox="true"/>
          <p:nvPr/>
        </p:nvSpPr>
        <p:spPr>
          <a:xfrm rot="0">
            <a:off x="531513" y="7509280"/>
            <a:ext cx="17224974" cy="2990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metrics/mAP50(B) đạt khoảng 0.7-0.75, metrics/mAP50-95(B) quanh 0.55-0.60, phản ánh khả năng phát hiện và phân đoạn chính xác ở ngưỡng IoU 0.5 và trung bình IoU 0.5-0.95. metrics/mAP50-95(M) dao động quanh 0.50-0.55, cho thấy hiệu suất ổn định nhưng có thể cải thiện.</a:t>
            </a:r>
          </a:p>
          <a:p>
            <a:pPr algn="ctr">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04811" y="1614712"/>
            <a:ext cx="7245744" cy="7201155"/>
          </a:xfrm>
          <a:custGeom>
            <a:avLst/>
            <a:gdLst/>
            <a:ahLst/>
            <a:cxnLst/>
            <a:rect r="r" b="b" t="t" l="l"/>
            <a:pathLst>
              <a:path h="7201155" w="7245744">
                <a:moveTo>
                  <a:pt x="0" y="0"/>
                </a:moveTo>
                <a:lnTo>
                  <a:pt x="7245744" y="0"/>
                </a:lnTo>
                <a:lnTo>
                  <a:pt x="7245744" y="7201155"/>
                </a:lnTo>
                <a:lnTo>
                  <a:pt x="0" y="7201155"/>
                </a:lnTo>
                <a:lnTo>
                  <a:pt x="0" y="0"/>
                </a:lnTo>
                <a:close/>
              </a:path>
            </a:pathLst>
          </a:custGeom>
          <a:blipFill>
            <a:blip r:embed="rId2"/>
            <a:stretch>
              <a:fillRect l="0" t="0" r="0" b="0"/>
            </a:stretch>
          </a:blipFill>
        </p:spPr>
      </p:sp>
      <p:sp>
        <p:nvSpPr>
          <p:cNvPr name="TextBox 3" id="3"/>
          <p:cNvSpPr txBox="true"/>
          <p:nvPr/>
        </p:nvSpPr>
        <p:spPr>
          <a:xfrm rot="0">
            <a:off x="287750" y="10810"/>
            <a:ext cx="14731142" cy="1236345"/>
          </a:xfrm>
          <a:prstGeom prst="rect">
            <a:avLst/>
          </a:prstGeom>
        </p:spPr>
        <p:txBody>
          <a:bodyPr anchor="t" rtlCol="false" tIns="0" lIns="0" bIns="0" rIns="0">
            <a:spAutoFit/>
          </a:bodyPr>
          <a:lstStyle/>
          <a:p>
            <a:pPr algn="l">
              <a:lnSpc>
                <a:spcPts val="10080"/>
              </a:lnSpc>
            </a:pPr>
            <a:r>
              <a:rPr lang="en-US" sz="7200" b="true">
                <a:solidFill>
                  <a:srgbClr val="000000"/>
                </a:solidFill>
                <a:latin typeface="Roboto Bold"/>
                <a:ea typeface="Roboto Bold"/>
                <a:cs typeface="Roboto Bold"/>
                <a:sym typeface="Roboto Bold"/>
              </a:rPr>
              <a:t>Bài 2: Phân loại bệnh trên lá lúa</a:t>
            </a:r>
          </a:p>
        </p:txBody>
      </p:sp>
      <p:sp>
        <p:nvSpPr>
          <p:cNvPr name="TextBox 4" id="4"/>
          <p:cNvSpPr txBox="true"/>
          <p:nvPr/>
        </p:nvSpPr>
        <p:spPr>
          <a:xfrm rot="0">
            <a:off x="0" y="1538512"/>
            <a:ext cx="10247041" cy="83908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B</a:t>
            </a:r>
            <a:r>
              <a:rPr lang="en-US" sz="3399">
                <a:solidFill>
                  <a:srgbClr val="000000"/>
                </a:solidFill>
                <a:latin typeface="Roboto"/>
                <a:ea typeface="Roboto"/>
                <a:cs typeface="Roboto"/>
                <a:sym typeface="Roboto"/>
              </a:rPr>
              <a:t>ộ dữ liệu được sử dụng trong nghiên cứu này là tập hợp các hình ảnh lá lúa bị ảnh hưởng bởi bốn loại bệnh: Bacterialblight, Blast, Brownspot, và Tungro</a:t>
            </a:r>
          </a:p>
          <a:p>
            <a:pPr algn="l" marL="734059" indent="-367030" lvl="1">
              <a:lnSpc>
                <a:spcPts val="4759"/>
              </a:lnSpc>
              <a:buFont typeface="Arial"/>
              <a:buChar char="•"/>
            </a:pPr>
            <a:r>
              <a:rPr lang="en-US" sz="3399">
                <a:solidFill>
                  <a:srgbClr val="000000"/>
                </a:solidFill>
                <a:latin typeface="Roboto"/>
                <a:ea typeface="Roboto"/>
                <a:cs typeface="Roboto"/>
                <a:sym typeface="Roboto"/>
              </a:rPr>
              <a:t>Nguồn dữ liệu: Kaggle – Rice Leaf Disease Images, gồm 5932 ảnh (RGB)</a:t>
            </a:r>
          </a:p>
          <a:p>
            <a:pPr algn="l" marL="1468119" indent="-489373" lvl="2">
              <a:lnSpc>
                <a:spcPts val="4759"/>
              </a:lnSpc>
              <a:buFont typeface="Arial"/>
              <a:buChar char="⚬"/>
            </a:pPr>
            <a:r>
              <a:rPr lang="en-US" sz="3399">
                <a:solidFill>
                  <a:srgbClr val="000000"/>
                </a:solidFill>
                <a:latin typeface="Roboto"/>
                <a:ea typeface="Roboto"/>
                <a:cs typeface="Roboto"/>
                <a:sym typeface="Roboto"/>
              </a:rPr>
              <a:t>Bacterialblight: 1584 ảnh</a:t>
            </a:r>
          </a:p>
          <a:p>
            <a:pPr algn="l" marL="1468119" indent="-489373" lvl="2">
              <a:lnSpc>
                <a:spcPts val="4759"/>
              </a:lnSpc>
              <a:buFont typeface="Arial"/>
              <a:buChar char="⚬"/>
            </a:pPr>
            <a:r>
              <a:rPr lang="en-US" sz="3399">
                <a:solidFill>
                  <a:srgbClr val="000000"/>
                </a:solidFill>
                <a:latin typeface="Roboto"/>
                <a:ea typeface="Roboto"/>
                <a:cs typeface="Roboto"/>
                <a:sym typeface="Roboto"/>
              </a:rPr>
              <a:t>Blast: 1440 ảnh</a:t>
            </a:r>
          </a:p>
          <a:p>
            <a:pPr algn="l" marL="1468119" indent="-489373" lvl="2">
              <a:lnSpc>
                <a:spcPts val="4759"/>
              </a:lnSpc>
              <a:buFont typeface="Arial"/>
              <a:buChar char="⚬"/>
            </a:pPr>
            <a:r>
              <a:rPr lang="en-US" sz="3399">
                <a:solidFill>
                  <a:srgbClr val="000000"/>
                </a:solidFill>
                <a:latin typeface="Roboto"/>
                <a:ea typeface="Roboto"/>
                <a:cs typeface="Roboto"/>
                <a:sym typeface="Roboto"/>
              </a:rPr>
              <a:t>Brownspot: 1600 ảnh</a:t>
            </a:r>
          </a:p>
          <a:p>
            <a:pPr algn="l" marL="1468119" indent="-489373" lvl="2">
              <a:lnSpc>
                <a:spcPts val="4759"/>
              </a:lnSpc>
              <a:buFont typeface="Arial"/>
              <a:buChar char="⚬"/>
            </a:pPr>
            <a:r>
              <a:rPr lang="en-US" sz="3399">
                <a:solidFill>
                  <a:srgbClr val="000000"/>
                </a:solidFill>
                <a:latin typeface="Roboto"/>
                <a:ea typeface="Roboto"/>
                <a:cs typeface="Roboto"/>
                <a:sym typeface="Roboto"/>
              </a:rPr>
              <a:t>Tungro: 1308 ảnh</a:t>
            </a:r>
          </a:p>
          <a:p>
            <a:pPr algn="l" marL="734059" indent="-367030" lvl="1">
              <a:lnSpc>
                <a:spcPts val="4759"/>
              </a:lnSpc>
              <a:buFont typeface="Arial"/>
              <a:buChar char="•"/>
            </a:pPr>
            <a:r>
              <a:rPr lang="en-US" sz="3399">
                <a:solidFill>
                  <a:srgbClr val="000000"/>
                </a:solidFill>
                <a:latin typeface="Roboto"/>
                <a:ea typeface="Roboto"/>
                <a:cs typeface="Roboto"/>
                <a:sym typeface="Roboto"/>
              </a:rPr>
              <a:t>Dữ liệu được tăng cường (data augmentation) bằng cách xoay, dịch chuyển, và lật ngang để tăng tính tổng quát hóa.</a:t>
            </a:r>
          </a:p>
          <a:p>
            <a:pPr algn="ctr">
              <a:lnSpc>
                <a:spcPts val="4759"/>
              </a:lnSpc>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7750" y="10810"/>
            <a:ext cx="14731142" cy="1236345"/>
          </a:xfrm>
          <a:prstGeom prst="rect">
            <a:avLst/>
          </a:prstGeom>
        </p:spPr>
        <p:txBody>
          <a:bodyPr anchor="t" rtlCol="false" tIns="0" lIns="0" bIns="0" rIns="0">
            <a:spAutoFit/>
          </a:bodyPr>
          <a:lstStyle/>
          <a:p>
            <a:pPr algn="l">
              <a:lnSpc>
                <a:spcPts val="10080"/>
              </a:lnSpc>
            </a:pPr>
            <a:r>
              <a:rPr lang="en-US" sz="7200" b="true">
                <a:solidFill>
                  <a:srgbClr val="000000"/>
                </a:solidFill>
                <a:latin typeface="Roboto Bold"/>
                <a:ea typeface="Roboto Bold"/>
                <a:cs typeface="Roboto Bold"/>
                <a:sym typeface="Roboto Bold"/>
              </a:rPr>
              <a:t>Xử lý dữ liệu và mô hình</a:t>
            </a:r>
          </a:p>
        </p:txBody>
      </p:sp>
      <p:sp>
        <p:nvSpPr>
          <p:cNvPr name="TextBox 3" id="3"/>
          <p:cNvSpPr txBox="true"/>
          <p:nvPr/>
        </p:nvSpPr>
        <p:spPr>
          <a:xfrm rot="0">
            <a:off x="287750" y="2110105"/>
            <a:ext cx="17459993" cy="77908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Chuẩn hóa giá trị pixel về khoảng [0,1] bằng cách chia cho 255.</a:t>
            </a:r>
          </a:p>
          <a:p>
            <a:pPr algn="l" marL="734059" indent="-367030" lvl="1">
              <a:lnSpc>
                <a:spcPts val="4759"/>
              </a:lnSpc>
              <a:buFont typeface="Arial"/>
              <a:buChar char="•"/>
            </a:pPr>
            <a:r>
              <a:rPr lang="en-US" sz="3399">
                <a:solidFill>
                  <a:srgbClr val="000000"/>
                </a:solidFill>
                <a:latin typeface="Roboto"/>
                <a:ea typeface="Roboto"/>
                <a:cs typeface="Roboto"/>
                <a:sym typeface="Roboto"/>
              </a:rPr>
              <a:t>Tăng cường dữ liệu (data augmentation) với các phép biến đổi như xoay (rotation_range=20), dịch chuyển (width_shift, height_shift=0.2), và lật ngang (horizontal_flip=True).</a:t>
            </a:r>
          </a:p>
          <a:p>
            <a:pPr algn="l" marL="734059" indent="-367030" lvl="1">
              <a:lnSpc>
                <a:spcPts val="4759"/>
              </a:lnSpc>
              <a:buFont typeface="Arial"/>
              <a:buChar char="•"/>
            </a:pPr>
            <a:r>
              <a:rPr lang="en-US" sz="3399">
                <a:solidFill>
                  <a:srgbClr val="000000"/>
                </a:solidFill>
                <a:latin typeface="Roboto"/>
                <a:ea typeface="Roboto"/>
                <a:cs typeface="Roboto"/>
                <a:sym typeface="Roboto"/>
              </a:rPr>
              <a:t>Kích thước ảnh được cố định ở 224x224 pixel để phù hợp với đầu vào của các mô hình.</a:t>
            </a:r>
          </a:p>
          <a:p>
            <a:pPr algn="l" marL="734059" indent="-367030" lvl="1">
              <a:lnSpc>
                <a:spcPts val="4759"/>
              </a:lnSpc>
              <a:buFont typeface="Arial"/>
              <a:buChar char="•"/>
            </a:pPr>
            <a:r>
              <a:rPr lang="en-US" sz="3399">
                <a:solidFill>
                  <a:srgbClr val="000000"/>
                </a:solidFill>
                <a:latin typeface="Roboto"/>
                <a:ea typeface="Roboto"/>
                <a:cs typeface="Roboto"/>
                <a:sym typeface="Roboto"/>
              </a:rPr>
              <a:t>Sử dụng các mô hình: MobileNetV2, EfficientNetB0, ResNet50</a:t>
            </a:r>
          </a:p>
          <a:p>
            <a:pPr algn="l" marL="1468119" indent="-489373" lvl="2">
              <a:lnSpc>
                <a:spcPts val="4759"/>
              </a:lnSpc>
              <a:buFont typeface="Arial"/>
              <a:buChar char="⚬"/>
            </a:pPr>
            <a:r>
              <a:rPr lang="en-US" sz="3399">
                <a:solidFill>
                  <a:srgbClr val="000000"/>
                </a:solidFill>
                <a:latin typeface="Roboto"/>
                <a:ea typeface="Roboto"/>
                <a:cs typeface="Roboto"/>
                <a:sym typeface="Roboto"/>
              </a:rPr>
              <a:t>Base model: Sử dụng các tầng tiền huấn luyện, được đóng băng (trainable = False) để tận dụng kiến thức từ ImageNet</a:t>
            </a:r>
          </a:p>
          <a:p>
            <a:pPr algn="l" marL="1468119" indent="-489373" lvl="2">
              <a:lnSpc>
                <a:spcPts val="4759"/>
              </a:lnSpc>
              <a:buFont typeface="Arial"/>
              <a:buChar char="⚬"/>
            </a:pPr>
            <a:r>
              <a:rPr lang="en-US" sz="3399">
                <a:solidFill>
                  <a:srgbClr val="000000"/>
                </a:solidFill>
                <a:latin typeface="Roboto"/>
                <a:ea typeface="Roboto"/>
                <a:cs typeface="Roboto"/>
                <a:sym typeface="Roboto"/>
              </a:rPr>
              <a:t>Các lớp bổ sung: Thêm GlobalAveragePooling2D, Dense(128, activation='relu'), Dropout(0.5), và Dense(num_classes, activation='softmax') để phân loại.</a:t>
            </a:r>
          </a:p>
          <a:p>
            <a:pPr algn="l" marL="1468119" indent="-489373" lvl="2">
              <a:lnSpc>
                <a:spcPts val="4759"/>
              </a:lnSpc>
              <a:buFont typeface="Arial"/>
              <a:buChar char="⚬"/>
            </a:pPr>
            <a:r>
              <a:rPr lang="en-US" sz="3399">
                <a:solidFill>
                  <a:srgbClr val="000000"/>
                </a:solidFill>
                <a:latin typeface="Roboto"/>
                <a:ea typeface="Roboto"/>
                <a:cs typeface="Roboto"/>
                <a:sym typeface="Roboto"/>
              </a:rPr>
              <a:t>Cấu hình huấn luyện: Sử dụng optimizer Adam, loss function categorical_crossentropy, batch size 32, và huấn luyện trong 20 epochs </a:t>
            </a:r>
          </a:p>
          <a:p>
            <a:pPr algn="ctr">
              <a:lnSpc>
                <a:spcPts val="47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7750" y="1653634"/>
            <a:ext cx="6686049" cy="5016793"/>
          </a:xfrm>
          <a:custGeom>
            <a:avLst/>
            <a:gdLst/>
            <a:ahLst/>
            <a:cxnLst/>
            <a:rect r="r" b="b" t="t" l="l"/>
            <a:pathLst>
              <a:path h="5016793" w="6686049">
                <a:moveTo>
                  <a:pt x="0" y="0"/>
                </a:moveTo>
                <a:lnTo>
                  <a:pt x="6686049" y="0"/>
                </a:lnTo>
                <a:lnTo>
                  <a:pt x="6686049" y="5016793"/>
                </a:lnTo>
                <a:lnTo>
                  <a:pt x="0" y="5016793"/>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7251350" y="3073942"/>
            <a:ext cx="11023708" cy="3596485"/>
          </a:xfrm>
          <a:custGeom>
            <a:avLst/>
            <a:gdLst/>
            <a:ahLst/>
            <a:cxnLst/>
            <a:rect r="r" b="b" t="t" l="l"/>
            <a:pathLst>
              <a:path h="3596485" w="11023708">
                <a:moveTo>
                  <a:pt x="0" y="0"/>
                </a:moveTo>
                <a:lnTo>
                  <a:pt x="11023708" y="0"/>
                </a:lnTo>
                <a:lnTo>
                  <a:pt x="11023708" y="3596485"/>
                </a:lnTo>
                <a:lnTo>
                  <a:pt x="0" y="3596485"/>
                </a:lnTo>
                <a:lnTo>
                  <a:pt x="0" y="0"/>
                </a:lnTo>
                <a:close/>
              </a:path>
            </a:pathLst>
          </a:custGeom>
          <a:blipFill>
            <a:blip r:embed="rId3"/>
            <a:stretch>
              <a:fillRect l="0" t="0" r="0" b="0"/>
            </a:stretch>
          </a:blipFill>
        </p:spPr>
      </p:sp>
      <p:sp>
        <p:nvSpPr>
          <p:cNvPr name="TextBox 4" id="4"/>
          <p:cNvSpPr txBox="true"/>
          <p:nvPr/>
        </p:nvSpPr>
        <p:spPr>
          <a:xfrm rot="0">
            <a:off x="287750" y="20335"/>
            <a:ext cx="17543260" cy="2237740"/>
          </a:xfrm>
          <a:prstGeom prst="rect">
            <a:avLst/>
          </a:prstGeom>
        </p:spPr>
        <p:txBody>
          <a:bodyPr anchor="t" rtlCol="false" tIns="0" lIns="0" bIns="0" rIns="0">
            <a:spAutoFit/>
          </a:bodyPr>
          <a:lstStyle/>
          <a:p>
            <a:pPr algn="l">
              <a:lnSpc>
                <a:spcPts val="8959"/>
              </a:lnSpc>
            </a:pPr>
            <a:r>
              <a:rPr lang="en-US" sz="6399" b="true">
                <a:solidFill>
                  <a:srgbClr val="000000"/>
                </a:solidFill>
                <a:latin typeface="Roboto Bold"/>
                <a:ea typeface="Roboto Bold"/>
                <a:cs typeface="Roboto Bold"/>
                <a:sym typeface="Roboto Bold"/>
              </a:rPr>
              <a:t>Kết quả mô hình MobileNetV2:</a:t>
            </a:r>
          </a:p>
          <a:p>
            <a:pPr algn="l">
              <a:lnSpc>
                <a:spcPts val="8959"/>
              </a:lnSpc>
            </a:pPr>
          </a:p>
        </p:txBody>
      </p:sp>
      <p:sp>
        <p:nvSpPr>
          <p:cNvPr name="TextBox 5" id="5"/>
          <p:cNvSpPr txBox="true"/>
          <p:nvPr/>
        </p:nvSpPr>
        <p:spPr>
          <a:xfrm rot="0">
            <a:off x="1137367" y="7296785"/>
            <a:ext cx="16121933" cy="2990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Confusion Matrix: Gần như hoàn hảo (316/316 Bacterialblight, 281/288 Blast, 320/320 Brownspot, 261/261 Tungro), với nhầm lẫn nhỏ.</a:t>
            </a:r>
          </a:p>
          <a:p>
            <a:pPr algn="l" marL="734059" indent="-367030" lvl="1">
              <a:lnSpc>
                <a:spcPts val="4759"/>
              </a:lnSpc>
              <a:buFont typeface="Arial"/>
              <a:buChar char="•"/>
            </a:pPr>
            <a:r>
              <a:rPr lang="en-US" sz="3399">
                <a:solidFill>
                  <a:srgbClr val="000000"/>
                </a:solidFill>
                <a:latin typeface="Roboto"/>
                <a:ea typeface="Roboto"/>
                <a:cs typeface="Roboto"/>
                <a:sym typeface="Roboto"/>
              </a:rPr>
              <a:t>Accuracy đạt 0.95-1.0 sau 20 epochs, độ chính xác cao, Loss giảm xuống ~0.1, mô hình ít lỗi </a:t>
            </a:r>
          </a:p>
          <a:p>
            <a:pPr algn="ct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9988" y="2034416"/>
            <a:ext cx="6563961" cy="4754076"/>
          </a:xfrm>
          <a:custGeom>
            <a:avLst/>
            <a:gdLst/>
            <a:ahLst/>
            <a:cxnLst/>
            <a:rect r="r" b="b" t="t" l="l"/>
            <a:pathLst>
              <a:path h="4754076" w="6563961">
                <a:moveTo>
                  <a:pt x="0" y="0"/>
                </a:moveTo>
                <a:lnTo>
                  <a:pt x="6563961" y="0"/>
                </a:lnTo>
                <a:lnTo>
                  <a:pt x="6563961" y="4754076"/>
                </a:lnTo>
                <a:lnTo>
                  <a:pt x="0" y="4754076"/>
                </a:lnTo>
                <a:lnTo>
                  <a:pt x="0" y="0"/>
                </a:lnTo>
                <a:close/>
              </a:path>
            </a:pathLst>
          </a:custGeom>
          <a:blipFill>
            <a:blip r:embed="rId2"/>
            <a:stretch>
              <a:fillRect l="-4452" t="0" r="-5194" b="0"/>
            </a:stretch>
          </a:blipFill>
          <a:ln w="38100" cap="sq">
            <a:solidFill>
              <a:srgbClr val="000000"/>
            </a:solidFill>
            <a:prstDash val="solid"/>
            <a:miter/>
          </a:ln>
        </p:spPr>
      </p:sp>
      <p:sp>
        <p:nvSpPr>
          <p:cNvPr name="Freeform 3" id="3"/>
          <p:cNvSpPr/>
          <p:nvPr/>
        </p:nvSpPr>
        <p:spPr>
          <a:xfrm flipH="false" flipV="false" rot="0">
            <a:off x="7467192" y="3251839"/>
            <a:ext cx="10363818" cy="3536653"/>
          </a:xfrm>
          <a:custGeom>
            <a:avLst/>
            <a:gdLst/>
            <a:ahLst/>
            <a:cxnLst/>
            <a:rect r="r" b="b" t="t" l="l"/>
            <a:pathLst>
              <a:path h="3536653" w="10363818">
                <a:moveTo>
                  <a:pt x="0" y="0"/>
                </a:moveTo>
                <a:lnTo>
                  <a:pt x="10363818" y="0"/>
                </a:lnTo>
                <a:lnTo>
                  <a:pt x="10363818" y="3536653"/>
                </a:lnTo>
                <a:lnTo>
                  <a:pt x="0" y="3536653"/>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1137367" y="7296785"/>
            <a:ext cx="16121933" cy="2990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Confusion Matrix: Hoàn hảo (316/316, 288/288, 320/320, 261/261), nhưng không khớp với accuracy/loss, có thể do lỗi huấn luyện.</a:t>
            </a:r>
          </a:p>
          <a:p>
            <a:pPr algn="l" marL="734059" indent="-367030" lvl="1">
              <a:lnSpc>
                <a:spcPts val="4759"/>
              </a:lnSpc>
              <a:buFont typeface="Arial"/>
              <a:buChar char="•"/>
            </a:pPr>
            <a:r>
              <a:rPr lang="en-US" sz="3399">
                <a:solidFill>
                  <a:srgbClr val="000000"/>
                </a:solidFill>
                <a:latin typeface="Roboto"/>
                <a:ea typeface="Roboto"/>
                <a:cs typeface="Roboto"/>
                <a:sym typeface="Roboto"/>
              </a:rPr>
              <a:t>Accuracy: ~0.27 sau 20 epochs, độ chính xác rất thấp, bất thường</a:t>
            </a:r>
          </a:p>
          <a:p>
            <a:pPr algn="l" marL="734059" indent="-367030" lvl="1">
              <a:lnSpc>
                <a:spcPts val="4759"/>
              </a:lnSpc>
              <a:buFont typeface="Arial"/>
              <a:buChar char="•"/>
            </a:pPr>
            <a:r>
              <a:rPr lang="en-US" sz="3399">
                <a:solidFill>
                  <a:srgbClr val="000000"/>
                </a:solidFill>
                <a:latin typeface="Roboto"/>
                <a:ea typeface="Roboto"/>
                <a:cs typeface="Roboto"/>
                <a:sym typeface="Roboto"/>
              </a:rPr>
              <a:t>Loss: ~1.38, giảm chậm.</a:t>
            </a:r>
          </a:p>
          <a:p>
            <a:pPr algn="ctr">
              <a:lnSpc>
                <a:spcPts val="4759"/>
              </a:lnSpc>
            </a:pPr>
          </a:p>
        </p:txBody>
      </p:sp>
      <p:sp>
        <p:nvSpPr>
          <p:cNvPr name="TextBox 5" id="5"/>
          <p:cNvSpPr txBox="true"/>
          <p:nvPr/>
        </p:nvSpPr>
        <p:spPr>
          <a:xfrm rot="0">
            <a:off x="287750" y="20335"/>
            <a:ext cx="17543260" cy="2237740"/>
          </a:xfrm>
          <a:prstGeom prst="rect">
            <a:avLst/>
          </a:prstGeom>
        </p:spPr>
        <p:txBody>
          <a:bodyPr anchor="t" rtlCol="false" tIns="0" lIns="0" bIns="0" rIns="0">
            <a:spAutoFit/>
          </a:bodyPr>
          <a:lstStyle/>
          <a:p>
            <a:pPr algn="l">
              <a:lnSpc>
                <a:spcPts val="8959"/>
              </a:lnSpc>
            </a:pPr>
            <a:r>
              <a:rPr lang="en-US" sz="6399" b="true">
                <a:solidFill>
                  <a:srgbClr val="000000"/>
                </a:solidFill>
                <a:latin typeface="Roboto Bold"/>
                <a:ea typeface="Roboto Bold"/>
                <a:cs typeface="Roboto Bold"/>
                <a:sym typeface="Roboto Bold"/>
              </a:rPr>
              <a:t>Kết quả mô hình EfficientNetB0:</a:t>
            </a:r>
          </a:p>
          <a:p>
            <a:pPr algn="l">
              <a:lnSpc>
                <a:spcPts val="89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9988" y="2212086"/>
            <a:ext cx="6244092" cy="4649647"/>
          </a:xfrm>
          <a:custGeom>
            <a:avLst/>
            <a:gdLst/>
            <a:ahLst/>
            <a:cxnLst/>
            <a:rect r="r" b="b" t="t" l="l"/>
            <a:pathLst>
              <a:path h="4649647" w="6244092">
                <a:moveTo>
                  <a:pt x="0" y="0"/>
                </a:moveTo>
                <a:lnTo>
                  <a:pt x="6244092" y="0"/>
                </a:lnTo>
                <a:lnTo>
                  <a:pt x="6244092" y="4649648"/>
                </a:lnTo>
                <a:lnTo>
                  <a:pt x="0" y="4649648"/>
                </a:lnTo>
                <a:lnTo>
                  <a:pt x="0" y="0"/>
                </a:lnTo>
                <a:close/>
              </a:path>
            </a:pathLst>
          </a:custGeom>
          <a:blipFill>
            <a:blip r:embed="rId2"/>
            <a:stretch>
              <a:fillRect l="-4134" t="0" r="-7951" b="0"/>
            </a:stretch>
          </a:blipFill>
          <a:ln w="38100" cap="sq">
            <a:solidFill>
              <a:srgbClr val="000000"/>
            </a:solidFill>
            <a:prstDash val="solid"/>
            <a:miter/>
          </a:ln>
        </p:spPr>
      </p:sp>
      <p:sp>
        <p:nvSpPr>
          <p:cNvPr name="Freeform 3" id="3"/>
          <p:cNvSpPr/>
          <p:nvPr/>
        </p:nvSpPr>
        <p:spPr>
          <a:xfrm flipH="false" flipV="false" rot="0">
            <a:off x="7151982" y="3330030"/>
            <a:ext cx="10825147" cy="3531704"/>
          </a:xfrm>
          <a:custGeom>
            <a:avLst/>
            <a:gdLst/>
            <a:ahLst/>
            <a:cxnLst/>
            <a:rect r="r" b="b" t="t" l="l"/>
            <a:pathLst>
              <a:path h="3531704" w="10825147">
                <a:moveTo>
                  <a:pt x="0" y="0"/>
                </a:moveTo>
                <a:lnTo>
                  <a:pt x="10825147" y="0"/>
                </a:lnTo>
                <a:lnTo>
                  <a:pt x="10825147" y="3531704"/>
                </a:lnTo>
                <a:lnTo>
                  <a:pt x="0" y="3531704"/>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287750" y="20335"/>
            <a:ext cx="17543260" cy="2237740"/>
          </a:xfrm>
          <a:prstGeom prst="rect">
            <a:avLst/>
          </a:prstGeom>
        </p:spPr>
        <p:txBody>
          <a:bodyPr anchor="t" rtlCol="false" tIns="0" lIns="0" bIns="0" rIns="0">
            <a:spAutoFit/>
          </a:bodyPr>
          <a:lstStyle/>
          <a:p>
            <a:pPr algn="l">
              <a:lnSpc>
                <a:spcPts val="8959"/>
              </a:lnSpc>
            </a:pPr>
            <a:r>
              <a:rPr lang="en-US" sz="6399" b="true">
                <a:solidFill>
                  <a:srgbClr val="000000"/>
                </a:solidFill>
                <a:latin typeface="Roboto Bold"/>
                <a:ea typeface="Roboto Bold"/>
                <a:cs typeface="Roboto Bold"/>
                <a:sym typeface="Roboto Bold"/>
              </a:rPr>
              <a:t>Kết quả mô hình ResNet50:</a:t>
            </a:r>
          </a:p>
          <a:p>
            <a:pPr algn="l">
              <a:lnSpc>
                <a:spcPts val="8959"/>
              </a:lnSpc>
            </a:pPr>
          </a:p>
        </p:txBody>
      </p:sp>
      <p:sp>
        <p:nvSpPr>
          <p:cNvPr name="TextBox 5" id="5"/>
          <p:cNvSpPr txBox="true"/>
          <p:nvPr/>
        </p:nvSpPr>
        <p:spPr>
          <a:xfrm rot="0">
            <a:off x="1137367" y="7296785"/>
            <a:ext cx="16121933" cy="2990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Confusion Matrix: Nhiều nhầm lẫn (221/316 Bacterialblight, 88/288 Blast, 260/320 Brownspot, 187/261 Tungro).</a:t>
            </a:r>
          </a:p>
          <a:p>
            <a:pPr algn="l" marL="734059" indent="-367030" lvl="1">
              <a:lnSpc>
                <a:spcPts val="4759"/>
              </a:lnSpc>
              <a:buFont typeface="Arial"/>
              <a:buChar char="•"/>
            </a:pPr>
            <a:r>
              <a:rPr lang="en-US" sz="3399">
                <a:solidFill>
                  <a:srgbClr val="000000"/>
                </a:solidFill>
                <a:latin typeface="Roboto"/>
                <a:ea typeface="Roboto"/>
                <a:cs typeface="Roboto"/>
                <a:sym typeface="Roboto"/>
              </a:rPr>
              <a:t>Accuracy: ~0.55 sau 20 epochs. Độ chính xác không cao</a:t>
            </a:r>
          </a:p>
          <a:p>
            <a:pPr algn="l" marL="734059" indent="-367030" lvl="1">
              <a:lnSpc>
                <a:spcPts val="4759"/>
              </a:lnSpc>
              <a:buFont typeface="Arial"/>
              <a:buChar char="•"/>
            </a:pPr>
            <a:r>
              <a:rPr lang="en-US" sz="3399">
                <a:solidFill>
                  <a:srgbClr val="000000"/>
                </a:solidFill>
                <a:latin typeface="Roboto"/>
                <a:ea typeface="Roboto"/>
                <a:cs typeface="Roboto"/>
                <a:sym typeface="Roboto"/>
              </a:rPr>
              <a:t>Loss: ~1.05, giảm từ ~1.35, nhầm lẫn nhiều </a:t>
            </a:r>
          </a:p>
          <a:p>
            <a:pPr algn="ctr">
              <a:lnSpc>
                <a:spcPts val="4759"/>
              </a:lnSpc>
            </a:pP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7750" y="10810"/>
            <a:ext cx="14731142" cy="1236345"/>
          </a:xfrm>
          <a:prstGeom prst="rect">
            <a:avLst/>
          </a:prstGeom>
        </p:spPr>
        <p:txBody>
          <a:bodyPr anchor="t" rtlCol="false" tIns="0" lIns="0" bIns="0" rIns="0">
            <a:spAutoFit/>
          </a:bodyPr>
          <a:lstStyle/>
          <a:p>
            <a:pPr algn="l">
              <a:lnSpc>
                <a:spcPts val="10080"/>
              </a:lnSpc>
            </a:pPr>
            <a:r>
              <a:rPr lang="en-US" sz="7200" b="true">
                <a:solidFill>
                  <a:srgbClr val="000000"/>
                </a:solidFill>
                <a:latin typeface="Roboto Bold"/>
                <a:ea typeface="Roboto Bold"/>
                <a:cs typeface="Roboto Bold"/>
                <a:sym typeface="Roboto Bold"/>
              </a:rPr>
              <a:t>Kết luận</a:t>
            </a:r>
          </a:p>
        </p:txBody>
      </p:sp>
      <p:sp>
        <p:nvSpPr>
          <p:cNvPr name="TextBox 3" id="3"/>
          <p:cNvSpPr txBox="true"/>
          <p:nvPr/>
        </p:nvSpPr>
        <p:spPr>
          <a:xfrm rot="0">
            <a:off x="326714" y="1170955"/>
            <a:ext cx="16932586" cy="89909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Bài 1:</a:t>
            </a:r>
          </a:p>
          <a:p>
            <a:pPr algn="l" marL="1468119" indent="-489373" lvl="2">
              <a:lnSpc>
                <a:spcPts val="4759"/>
              </a:lnSpc>
              <a:buFont typeface="Arial"/>
              <a:buChar char="⚬"/>
            </a:pPr>
            <a:r>
              <a:rPr lang="en-US" sz="3399">
                <a:solidFill>
                  <a:srgbClr val="000000"/>
                </a:solidFill>
                <a:latin typeface="Roboto"/>
                <a:ea typeface="Roboto"/>
                <a:cs typeface="Roboto"/>
                <a:sym typeface="Roboto"/>
              </a:rPr>
              <a:t>Mô hình YOLOv8 được xây dựng và huấn luyện thành công trên bộ dữ liệu 180 ảnh lá, đạt hiệu suất chấp nhận được với mAP50-95 khoảng 0.55-0.60.</a:t>
            </a:r>
          </a:p>
          <a:p>
            <a:pPr algn="l" marL="1468119" indent="-489373" lvl="2">
              <a:lnSpc>
                <a:spcPts val="4759"/>
              </a:lnSpc>
              <a:buFont typeface="Arial"/>
              <a:buChar char="⚬"/>
            </a:pPr>
            <a:r>
              <a:rPr lang="en-US" sz="3399">
                <a:solidFill>
                  <a:srgbClr val="000000"/>
                </a:solidFill>
                <a:latin typeface="Roboto"/>
                <a:ea typeface="Roboto"/>
                <a:cs typeface="Roboto"/>
                <a:sym typeface="Roboto"/>
              </a:rPr>
              <a:t>Ma trận nhầm lẫn và biểu đồ huấn luyện cho thấy mô hình có khả năng phân đoạn lá tốt, nhưng cần cải thiện để giảm nhầm lẫn với nền và tăng độ chính xác ở ngưỡng IoU cao.</a:t>
            </a:r>
          </a:p>
          <a:p>
            <a:pPr algn="l" marL="734059" indent="-367030" lvl="1">
              <a:lnSpc>
                <a:spcPts val="4759"/>
              </a:lnSpc>
              <a:buFont typeface="Arial"/>
              <a:buChar char="•"/>
            </a:pPr>
            <a:r>
              <a:rPr lang="en-US" sz="3399">
                <a:solidFill>
                  <a:srgbClr val="000000"/>
                </a:solidFill>
                <a:latin typeface="Roboto"/>
                <a:ea typeface="Roboto"/>
                <a:cs typeface="Roboto"/>
                <a:sym typeface="Roboto"/>
              </a:rPr>
              <a:t>Bài 2</a:t>
            </a:r>
          </a:p>
          <a:p>
            <a:pPr algn="l" marL="1468119" indent="-489373" lvl="2">
              <a:lnSpc>
                <a:spcPts val="4759"/>
              </a:lnSpc>
              <a:buFont typeface="Arial"/>
              <a:buChar char="⚬"/>
            </a:pPr>
            <a:r>
              <a:rPr lang="en-US" sz="3399">
                <a:solidFill>
                  <a:srgbClr val="000000"/>
                </a:solidFill>
                <a:latin typeface="Roboto"/>
                <a:ea typeface="Roboto"/>
                <a:cs typeface="Roboto"/>
                <a:sym typeface="Roboto"/>
              </a:rPr>
              <a:t>MobileNetV2: Mô hình đạt hiệu suất cao nhất, với khả năng học tốt các đặc trưng của lá lúa. Ta sẽ chọn mô hình này.</a:t>
            </a:r>
          </a:p>
          <a:p>
            <a:pPr algn="l" marL="1468119" indent="-489373" lvl="2">
              <a:lnSpc>
                <a:spcPts val="4759"/>
              </a:lnSpc>
              <a:buFont typeface="Arial"/>
              <a:buChar char="⚬"/>
            </a:pPr>
            <a:r>
              <a:rPr lang="en-US" sz="3399">
                <a:solidFill>
                  <a:srgbClr val="000000"/>
                </a:solidFill>
                <a:latin typeface="Roboto"/>
                <a:ea typeface="Roboto"/>
                <a:cs typeface="Roboto"/>
                <a:sym typeface="Roboto"/>
              </a:rPr>
              <a:t> EfficientNetB0: Dù confusion matrix cho kết quả hoàn hảo, accuracy và loss bất thường (0.27 và 1.38) cho thấy có thể có lỗi trong quá trình huấn luyện. Mô hình cần điều chỉnh (tăng epochs, giảm learning rate).</a:t>
            </a:r>
          </a:p>
          <a:p>
            <a:pPr algn="l" marL="1468119" indent="-489373" lvl="2">
              <a:lnSpc>
                <a:spcPts val="4759"/>
              </a:lnSpc>
              <a:buFont typeface="Arial"/>
              <a:buChar char="⚬"/>
            </a:pPr>
            <a:r>
              <a:rPr lang="en-US" sz="3399">
                <a:solidFill>
                  <a:srgbClr val="000000"/>
                </a:solidFill>
                <a:latin typeface="Roboto"/>
                <a:ea typeface="Roboto"/>
                <a:cs typeface="Roboto"/>
                <a:sym typeface="Roboto"/>
              </a:rPr>
              <a:t>• ResNet50: Mô hình có hiệu suất thấp nhất, với accuracy chỉ 0.55 và nhiều nhầm lẫn. Điều này có thể do cấu hình huấn luyện chưa tối ưu, cần fine-tuning thêm.</a:t>
            </a:r>
          </a:p>
          <a:p>
            <a:pPr algn="ct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87750" y="20335"/>
            <a:ext cx="8592480" cy="1104265"/>
          </a:xfrm>
          <a:prstGeom prst="rect">
            <a:avLst/>
          </a:prstGeom>
        </p:spPr>
        <p:txBody>
          <a:bodyPr anchor="t" rtlCol="false" tIns="0" lIns="0" bIns="0" rIns="0">
            <a:spAutoFit/>
          </a:bodyPr>
          <a:lstStyle/>
          <a:p>
            <a:pPr algn="l">
              <a:lnSpc>
                <a:spcPts val="8959"/>
              </a:lnSpc>
            </a:pPr>
            <a:r>
              <a:rPr lang="en-US" sz="6399" b="true">
                <a:solidFill>
                  <a:srgbClr val="000000"/>
                </a:solidFill>
                <a:latin typeface="Roboto Bold"/>
                <a:ea typeface="Roboto Bold"/>
                <a:cs typeface="Roboto Bold"/>
                <a:sym typeface="Roboto Bold"/>
              </a:rPr>
              <a:t>Nguồn tham khảo</a:t>
            </a:r>
          </a:p>
        </p:txBody>
      </p:sp>
      <p:sp>
        <p:nvSpPr>
          <p:cNvPr name="TextBox 3" id="3"/>
          <p:cNvSpPr txBox="true"/>
          <p:nvPr/>
        </p:nvSpPr>
        <p:spPr>
          <a:xfrm rot="0">
            <a:off x="1028700" y="2067628"/>
            <a:ext cx="12988608" cy="24472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https://colab.research.google.com/github/roboflow-ai/notebooks/blob/main/notebooks/train-yolov8-instance-segmentation-on-custom-dataset.ipynb</a:t>
            </a:r>
          </a:p>
          <a:p>
            <a:pPr algn="l"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Grok, ChatGPT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27273" y="2693774"/>
            <a:ext cx="8497574" cy="5109166"/>
          </a:xfrm>
          <a:custGeom>
            <a:avLst/>
            <a:gdLst/>
            <a:ahLst/>
            <a:cxnLst/>
            <a:rect r="r" b="b" t="t" l="l"/>
            <a:pathLst>
              <a:path h="5109166" w="8497574">
                <a:moveTo>
                  <a:pt x="0" y="0"/>
                </a:moveTo>
                <a:lnTo>
                  <a:pt x="8497573" y="0"/>
                </a:lnTo>
                <a:lnTo>
                  <a:pt x="8497573" y="5109166"/>
                </a:lnTo>
                <a:lnTo>
                  <a:pt x="0" y="5109166"/>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287750" y="20335"/>
            <a:ext cx="13388310" cy="1104265"/>
          </a:xfrm>
          <a:prstGeom prst="rect">
            <a:avLst/>
          </a:prstGeom>
        </p:spPr>
        <p:txBody>
          <a:bodyPr anchor="t" rtlCol="false" tIns="0" lIns="0" bIns="0" rIns="0">
            <a:spAutoFit/>
          </a:bodyPr>
          <a:lstStyle/>
          <a:p>
            <a:pPr algn="l">
              <a:lnSpc>
                <a:spcPts val="8959"/>
              </a:lnSpc>
            </a:pPr>
            <a:r>
              <a:rPr lang="en-US" sz="6399" b="true">
                <a:solidFill>
                  <a:srgbClr val="000000"/>
                </a:solidFill>
                <a:latin typeface="Roboto Bold"/>
                <a:ea typeface="Roboto Bold"/>
                <a:cs typeface="Roboto Bold"/>
                <a:sym typeface="Roboto Bold"/>
              </a:rPr>
              <a:t>Bài 1: Phân vùng cải bó xôi</a:t>
            </a:r>
          </a:p>
        </p:txBody>
      </p:sp>
      <p:sp>
        <p:nvSpPr>
          <p:cNvPr name="TextBox 4" id="4"/>
          <p:cNvSpPr txBox="true"/>
          <p:nvPr/>
        </p:nvSpPr>
        <p:spPr>
          <a:xfrm rot="0">
            <a:off x="0" y="1538512"/>
            <a:ext cx="9144000" cy="77908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Tên bộ dữ liệu: Subset 1, chia làm 3 folder X2, X11, Xb</a:t>
            </a:r>
          </a:p>
          <a:p>
            <a:pPr algn="l" marL="734059" indent="-367030" lvl="1">
              <a:lnSpc>
                <a:spcPts val="4759"/>
              </a:lnSpc>
              <a:buFont typeface="Arial"/>
              <a:buChar char="•"/>
            </a:pPr>
            <a:r>
              <a:rPr lang="en-US" sz="3399">
                <a:solidFill>
                  <a:srgbClr val="000000"/>
                </a:solidFill>
                <a:latin typeface="Roboto"/>
                <a:ea typeface="Roboto"/>
                <a:cs typeface="Roboto"/>
                <a:sym typeface="Roboto"/>
              </a:rPr>
              <a:t>Tên các ảnh được chuẩn hóa theo tên file (trong folder X2 các ảnh có tên theo mẫu: 1.X2.1.1.22.09012025) (gồm các thông tin như tên folder, ngày chụp,…</a:t>
            </a:r>
          </a:p>
          <a:p>
            <a:pPr algn="l" marL="734059" indent="-367030" lvl="1">
              <a:lnSpc>
                <a:spcPts val="4759"/>
              </a:lnSpc>
              <a:buFont typeface="Arial"/>
              <a:buChar char="•"/>
            </a:pPr>
            <a:r>
              <a:rPr lang="en-US" sz="3399">
                <a:solidFill>
                  <a:srgbClr val="000000"/>
                </a:solidFill>
                <a:latin typeface="Roboto"/>
                <a:ea typeface="Roboto"/>
                <a:cs typeface="Roboto"/>
                <a:sym typeface="Roboto"/>
              </a:rPr>
              <a:t>Bộ dữ liệu gồm 180 ảnh màu (RGB) của các lá cây, được chụp dưới các góc khác nhau và những cây khác nhau, trong các giai đoạn phát triển khác nhau</a:t>
            </a:r>
          </a:p>
          <a:p>
            <a:pPr algn="l" marL="734059" indent="-367030" lvl="1">
              <a:lnSpc>
                <a:spcPts val="4759"/>
              </a:lnSpc>
              <a:buFont typeface="Arial"/>
              <a:buChar char="•"/>
            </a:pPr>
            <a:r>
              <a:rPr lang="en-US" sz="3399">
                <a:solidFill>
                  <a:srgbClr val="000000"/>
                </a:solidFill>
                <a:latin typeface="Roboto"/>
                <a:ea typeface="Roboto"/>
                <a:cs typeface="Roboto"/>
                <a:sym typeface="Roboto"/>
              </a:rPr>
              <a:t>Định dạng ảnh: .jpg</a:t>
            </a:r>
          </a:p>
          <a:p>
            <a:pPr algn="l" marL="734059" indent="-367030" lvl="1">
              <a:lnSpc>
                <a:spcPts val="4759"/>
              </a:lnSpc>
              <a:buFont typeface="Arial"/>
              <a:buChar char="•"/>
            </a:pPr>
            <a:r>
              <a:rPr lang="en-US" sz="3399">
                <a:solidFill>
                  <a:srgbClr val="000000"/>
                </a:solidFill>
                <a:latin typeface="Roboto"/>
                <a:ea typeface="Roboto"/>
                <a:cs typeface="Roboto"/>
                <a:sym typeface="Roboto"/>
              </a:rPr>
              <a:t>Độ phân giải ảnh: 1920x2560</a:t>
            </a:r>
          </a:p>
          <a:p>
            <a:pPr algn="ctr">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87750" y="20335"/>
            <a:ext cx="13388310" cy="1104265"/>
          </a:xfrm>
          <a:prstGeom prst="rect">
            <a:avLst/>
          </a:prstGeom>
        </p:spPr>
        <p:txBody>
          <a:bodyPr anchor="t" rtlCol="false" tIns="0" lIns="0" bIns="0" rIns="0">
            <a:spAutoFit/>
          </a:bodyPr>
          <a:lstStyle/>
          <a:p>
            <a:pPr algn="l">
              <a:lnSpc>
                <a:spcPts val="8959"/>
              </a:lnSpc>
            </a:pPr>
            <a:r>
              <a:rPr lang="en-US" sz="6399" b="true">
                <a:solidFill>
                  <a:srgbClr val="000000"/>
                </a:solidFill>
                <a:latin typeface="Roboto Bold"/>
                <a:ea typeface="Roboto Bold"/>
                <a:cs typeface="Roboto Bold"/>
                <a:sym typeface="Roboto Bold"/>
              </a:rPr>
              <a:t>Label dữ liệu bằng Cvat</a:t>
            </a:r>
          </a:p>
        </p:txBody>
      </p:sp>
      <p:sp>
        <p:nvSpPr>
          <p:cNvPr name="Freeform 3" id="3"/>
          <p:cNvSpPr/>
          <p:nvPr/>
        </p:nvSpPr>
        <p:spPr>
          <a:xfrm flipH="false" flipV="false" rot="0">
            <a:off x="10395775" y="639142"/>
            <a:ext cx="6863525" cy="8850852"/>
          </a:xfrm>
          <a:custGeom>
            <a:avLst/>
            <a:gdLst/>
            <a:ahLst/>
            <a:cxnLst/>
            <a:rect r="r" b="b" t="t" l="l"/>
            <a:pathLst>
              <a:path h="8850852" w="6863525">
                <a:moveTo>
                  <a:pt x="0" y="0"/>
                </a:moveTo>
                <a:lnTo>
                  <a:pt x="6863525" y="0"/>
                </a:lnTo>
                <a:lnTo>
                  <a:pt x="6863525" y="8850852"/>
                </a:lnTo>
                <a:lnTo>
                  <a:pt x="0" y="8850852"/>
                </a:lnTo>
                <a:lnTo>
                  <a:pt x="0" y="0"/>
                </a:lnTo>
                <a:close/>
              </a:path>
            </a:pathLst>
          </a:custGeom>
          <a:blipFill>
            <a:blip r:embed="rId2"/>
            <a:stretch>
              <a:fillRect l="-15086" t="0" r="0" b="0"/>
            </a:stretch>
          </a:blipFill>
        </p:spPr>
      </p:sp>
      <p:sp>
        <p:nvSpPr>
          <p:cNvPr name="TextBox 4" id="4"/>
          <p:cNvSpPr txBox="true"/>
          <p:nvPr/>
        </p:nvSpPr>
        <p:spPr>
          <a:xfrm rot="0">
            <a:off x="287750" y="2353803"/>
            <a:ext cx="9144000" cy="59905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Các công cụ chính được sử dụng</a:t>
            </a:r>
          </a:p>
          <a:p>
            <a:pPr algn="l" marL="1468119" indent="-489373" lvl="2">
              <a:lnSpc>
                <a:spcPts val="4759"/>
              </a:lnSpc>
              <a:buFont typeface="Arial"/>
              <a:buChar char="⚬"/>
            </a:pPr>
            <a:r>
              <a:rPr lang="en-US" sz="3399">
                <a:solidFill>
                  <a:srgbClr val="000000"/>
                </a:solidFill>
                <a:latin typeface="Roboto"/>
                <a:ea typeface="Roboto"/>
                <a:cs typeface="Roboto"/>
                <a:sym typeface="Roboto"/>
              </a:rPr>
              <a:t>Polygon tool</a:t>
            </a:r>
          </a:p>
          <a:p>
            <a:pPr algn="l" marL="1468119" indent="-489373" lvl="2">
              <a:lnSpc>
                <a:spcPts val="4759"/>
              </a:lnSpc>
              <a:buFont typeface="Arial"/>
              <a:buChar char="⚬"/>
            </a:pPr>
            <a:r>
              <a:rPr lang="en-US" sz="3399">
                <a:solidFill>
                  <a:srgbClr val="000000"/>
                </a:solidFill>
                <a:latin typeface="Roboto"/>
                <a:ea typeface="Roboto"/>
                <a:cs typeface="Roboto"/>
                <a:sym typeface="Roboto"/>
              </a:rPr>
              <a:t>AI tool</a:t>
            </a:r>
          </a:p>
          <a:p>
            <a:pPr algn="l" marL="734059" indent="-367030" lvl="1">
              <a:lnSpc>
                <a:spcPts val="4759"/>
              </a:lnSpc>
              <a:buFont typeface="Arial"/>
              <a:buChar char="•"/>
            </a:pPr>
            <a:r>
              <a:rPr lang="en-US" sz="3399">
                <a:solidFill>
                  <a:srgbClr val="000000"/>
                </a:solidFill>
                <a:latin typeface="Roboto"/>
                <a:ea typeface="Roboto"/>
                <a:cs typeface="Roboto"/>
                <a:sym typeface="Roboto"/>
              </a:rPr>
              <a:t>Lớp: leaf, có thuộc tính: Plant_id</a:t>
            </a:r>
          </a:p>
          <a:p>
            <a:pPr algn="l" marL="734059" indent="-367030" lvl="1">
              <a:lnSpc>
                <a:spcPts val="4759"/>
              </a:lnSpc>
              <a:buFont typeface="Arial"/>
              <a:buChar char="•"/>
            </a:pPr>
            <a:r>
              <a:rPr lang="en-US" sz="3399">
                <a:solidFill>
                  <a:srgbClr val="000000"/>
                </a:solidFill>
                <a:latin typeface="Roboto"/>
                <a:ea typeface="Roboto"/>
                <a:cs typeface="Roboto"/>
                <a:sym typeface="Roboto"/>
              </a:rPr>
              <a:t>Các lá được coi là cùng 1 cây sẽ có cùng chung Plant_id</a:t>
            </a:r>
          </a:p>
          <a:p>
            <a:pPr algn="l" marL="734059" indent="-367030" lvl="1">
              <a:lnSpc>
                <a:spcPts val="4759"/>
              </a:lnSpc>
              <a:buFont typeface="Arial"/>
              <a:buChar char="•"/>
            </a:pPr>
            <a:r>
              <a:rPr lang="en-US" sz="3399">
                <a:solidFill>
                  <a:srgbClr val="000000"/>
                </a:solidFill>
                <a:latin typeface="Roboto"/>
                <a:ea typeface="Roboto"/>
                <a:cs typeface="Roboto"/>
                <a:sym typeface="Roboto"/>
              </a:rPr>
              <a:t>Kết quả label dữ liệu</a:t>
            </a:r>
          </a:p>
          <a:p>
            <a:pPr algn="l" marL="1468119" indent="-489373" lvl="2">
              <a:lnSpc>
                <a:spcPts val="4759"/>
              </a:lnSpc>
              <a:buFont typeface="Arial"/>
              <a:buChar char="⚬"/>
            </a:pPr>
            <a:r>
              <a:rPr lang="en-US" sz="3399">
                <a:solidFill>
                  <a:srgbClr val="000000"/>
                </a:solidFill>
                <a:latin typeface="Roboto"/>
                <a:ea typeface="Roboto"/>
                <a:cs typeface="Roboto"/>
                <a:sym typeface="Roboto"/>
              </a:rPr>
              <a:t>Plant_id: 726</a:t>
            </a:r>
          </a:p>
          <a:p>
            <a:pPr algn="l" marL="1468119" indent="-489373" lvl="2">
              <a:lnSpc>
                <a:spcPts val="4759"/>
              </a:lnSpc>
              <a:buFont typeface="Arial"/>
              <a:buChar char="⚬"/>
            </a:pPr>
            <a:r>
              <a:rPr lang="en-US" sz="3399">
                <a:solidFill>
                  <a:srgbClr val="000000"/>
                </a:solidFill>
                <a:latin typeface="Roboto"/>
                <a:ea typeface="Roboto"/>
                <a:cs typeface="Roboto"/>
                <a:sym typeface="Roboto"/>
              </a:rPr>
              <a:t>Kết quả có thể không được hoàn hảo</a:t>
            </a:r>
          </a:p>
          <a:p>
            <a:pPr algn="ctr">
              <a:lnSpc>
                <a:spcPts val="47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68629" y="1690154"/>
            <a:ext cx="14659408" cy="5130793"/>
          </a:xfrm>
          <a:custGeom>
            <a:avLst/>
            <a:gdLst/>
            <a:ahLst/>
            <a:cxnLst/>
            <a:rect r="r" b="b" t="t" l="l"/>
            <a:pathLst>
              <a:path h="5130793" w="14659408">
                <a:moveTo>
                  <a:pt x="0" y="0"/>
                </a:moveTo>
                <a:lnTo>
                  <a:pt x="14659409" y="0"/>
                </a:lnTo>
                <a:lnTo>
                  <a:pt x="14659409" y="5130793"/>
                </a:lnTo>
                <a:lnTo>
                  <a:pt x="0" y="5130793"/>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287750" y="20335"/>
            <a:ext cx="17272932" cy="1104265"/>
          </a:xfrm>
          <a:prstGeom prst="rect">
            <a:avLst/>
          </a:prstGeom>
        </p:spPr>
        <p:txBody>
          <a:bodyPr anchor="t" rtlCol="false" tIns="0" lIns="0" bIns="0" rIns="0">
            <a:spAutoFit/>
          </a:bodyPr>
          <a:lstStyle/>
          <a:p>
            <a:pPr algn="l">
              <a:lnSpc>
                <a:spcPts val="8959"/>
              </a:lnSpc>
            </a:pPr>
            <a:r>
              <a:rPr lang="en-US" sz="6399" b="true">
                <a:solidFill>
                  <a:srgbClr val="000000"/>
                </a:solidFill>
                <a:latin typeface="Roboto Bold"/>
                <a:ea typeface="Roboto Bold"/>
                <a:cs typeface="Roboto Bold"/>
                <a:sym typeface="Roboto Bold"/>
              </a:rPr>
              <a:t>Upload ảnh và annotations lên Roboflow</a:t>
            </a:r>
          </a:p>
        </p:txBody>
      </p:sp>
      <p:sp>
        <p:nvSpPr>
          <p:cNvPr name="TextBox 4" id="4"/>
          <p:cNvSpPr txBox="true"/>
          <p:nvPr/>
        </p:nvSpPr>
        <p:spPr>
          <a:xfrm rot="0">
            <a:off x="1438749" y="7468235"/>
            <a:ext cx="16121933" cy="23901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Sau khi xuất file JSON dataset từ Cvat, ta upload ảnh và annotation (file JSON) vào roboflow</a:t>
            </a:r>
          </a:p>
          <a:p>
            <a:pPr algn="l" marL="734059" indent="-367030" lvl="1">
              <a:lnSpc>
                <a:spcPts val="4759"/>
              </a:lnSpc>
              <a:buFont typeface="Arial"/>
              <a:buChar char="•"/>
            </a:pPr>
            <a:r>
              <a:rPr lang="en-US" sz="3399">
                <a:solidFill>
                  <a:srgbClr val="000000"/>
                </a:solidFill>
                <a:latin typeface="Roboto"/>
                <a:ea typeface="Roboto"/>
                <a:cs typeface="Roboto"/>
                <a:sym typeface="Roboto"/>
              </a:rPr>
              <a:t>Roboflow có nhiều chức năng cải thiện ảnh và có thể train luôn trên đó</a:t>
            </a:r>
          </a:p>
          <a:p>
            <a:pPr algn="ct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95" y="1540607"/>
            <a:ext cx="8556121" cy="5775382"/>
          </a:xfrm>
          <a:custGeom>
            <a:avLst/>
            <a:gdLst/>
            <a:ahLst/>
            <a:cxnLst/>
            <a:rect r="r" b="b" t="t" l="l"/>
            <a:pathLst>
              <a:path h="5775382" w="8556121">
                <a:moveTo>
                  <a:pt x="0" y="0"/>
                </a:moveTo>
                <a:lnTo>
                  <a:pt x="8556121" y="0"/>
                </a:lnTo>
                <a:lnTo>
                  <a:pt x="8556121" y="5775382"/>
                </a:lnTo>
                <a:lnTo>
                  <a:pt x="0" y="5775382"/>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9583856" y="639142"/>
            <a:ext cx="7976826" cy="6750389"/>
          </a:xfrm>
          <a:custGeom>
            <a:avLst/>
            <a:gdLst/>
            <a:ahLst/>
            <a:cxnLst/>
            <a:rect r="r" b="b" t="t" l="l"/>
            <a:pathLst>
              <a:path h="6750389" w="7976826">
                <a:moveTo>
                  <a:pt x="0" y="0"/>
                </a:moveTo>
                <a:lnTo>
                  <a:pt x="7976826" y="0"/>
                </a:lnTo>
                <a:lnTo>
                  <a:pt x="7976826" y="6750389"/>
                </a:lnTo>
                <a:lnTo>
                  <a:pt x="0" y="6750389"/>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287750" y="20335"/>
            <a:ext cx="17272932" cy="1104265"/>
          </a:xfrm>
          <a:prstGeom prst="rect">
            <a:avLst/>
          </a:prstGeom>
        </p:spPr>
        <p:txBody>
          <a:bodyPr anchor="t" rtlCol="false" tIns="0" lIns="0" bIns="0" rIns="0">
            <a:spAutoFit/>
          </a:bodyPr>
          <a:lstStyle/>
          <a:p>
            <a:pPr algn="l">
              <a:lnSpc>
                <a:spcPts val="8959"/>
              </a:lnSpc>
            </a:pPr>
            <a:r>
              <a:rPr lang="en-US" sz="6399" b="true">
                <a:solidFill>
                  <a:srgbClr val="000000"/>
                </a:solidFill>
                <a:latin typeface="Roboto Bold"/>
                <a:ea typeface="Roboto Bold"/>
                <a:cs typeface="Roboto Bold"/>
                <a:sym typeface="Roboto Bold"/>
              </a:rPr>
              <a:t>Tiền xử lý</a:t>
            </a:r>
          </a:p>
        </p:txBody>
      </p:sp>
      <p:sp>
        <p:nvSpPr>
          <p:cNvPr name="TextBox 5" id="5"/>
          <p:cNvSpPr txBox="true"/>
          <p:nvPr/>
        </p:nvSpPr>
        <p:spPr>
          <a:xfrm rot="0">
            <a:off x="1028700" y="7588131"/>
            <a:ext cx="16121933" cy="23901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Tạo các tập Train, Valid và Test</a:t>
            </a:r>
          </a:p>
          <a:p>
            <a:pPr algn="l" marL="734059" indent="-367030" lvl="1">
              <a:lnSpc>
                <a:spcPts val="4759"/>
              </a:lnSpc>
              <a:buFont typeface="Arial"/>
              <a:buChar char="•"/>
            </a:pPr>
            <a:r>
              <a:rPr lang="en-US" sz="3399">
                <a:solidFill>
                  <a:srgbClr val="000000"/>
                </a:solidFill>
                <a:latin typeface="Roboto"/>
                <a:ea typeface="Roboto"/>
                <a:cs typeface="Roboto"/>
                <a:sym typeface="Roboto"/>
              </a:rPr>
              <a:t>Tiền xử lý gồm: tự động xoay ảnh, thay đổi kích cỡ (640x640), tự động chỉnh độ tương phản: tăng khả năng nhận biết với nền</a:t>
            </a:r>
          </a:p>
          <a:p>
            <a:pPr algn="ctr">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02382" y="639142"/>
            <a:ext cx="9258300" cy="9258300"/>
          </a:xfrm>
          <a:custGeom>
            <a:avLst/>
            <a:gdLst/>
            <a:ahLst/>
            <a:cxnLst/>
            <a:rect r="r" b="b" t="t" l="l"/>
            <a:pathLst>
              <a:path h="9258300" w="9258300">
                <a:moveTo>
                  <a:pt x="0" y="0"/>
                </a:moveTo>
                <a:lnTo>
                  <a:pt x="9258300" y="0"/>
                </a:lnTo>
                <a:lnTo>
                  <a:pt x="9258300" y="9258300"/>
                </a:lnTo>
                <a:lnTo>
                  <a:pt x="0" y="9258300"/>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287750" y="20335"/>
            <a:ext cx="17272932" cy="1104265"/>
          </a:xfrm>
          <a:prstGeom prst="rect">
            <a:avLst/>
          </a:prstGeom>
        </p:spPr>
        <p:txBody>
          <a:bodyPr anchor="t" rtlCol="false" tIns="0" lIns="0" bIns="0" rIns="0">
            <a:spAutoFit/>
          </a:bodyPr>
          <a:lstStyle/>
          <a:p>
            <a:pPr algn="l">
              <a:lnSpc>
                <a:spcPts val="8959"/>
              </a:lnSpc>
            </a:pPr>
            <a:r>
              <a:rPr lang="en-US" sz="6399" b="true">
                <a:solidFill>
                  <a:srgbClr val="000000"/>
                </a:solidFill>
                <a:latin typeface="Roboto Bold"/>
                <a:ea typeface="Roboto Bold"/>
                <a:cs typeface="Roboto Bold"/>
                <a:sym typeface="Roboto Bold"/>
              </a:rPr>
              <a:t>Kết quả huấn luyện</a:t>
            </a:r>
          </a:p>
        </p:txBody>
      </p:sp>
      <p:sp>
        <p:nvSpPr>
          <p:cNvPr name="TextBox 4" id="4"/>
          <p:cNvSpPr txBox="true"/>
          <p:nvPr/>
        </p:nvSpPr>
        <p:spPr>
          <a:xfrm rot="0">
            <a:off x="499590" y="3435047"/>
            <a:ext cx="7225668" cy="35902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Mô hình được sử dụng: YOLOv8</a:t>
            </a:r>
          </a:p>
          <a:p>
            <a:pPr algn="l" marL="734059" indent="-367030" lvl="1">
              <a:lnSpc>
                <a:spcPts val="4759"/>
              </a:lnSpc>
              <a:buFont typeface="Arial"/>
              <a:buChar char="•"/>
            </a:pPr>
            <a:r>
              <a:rPr lang="en-US" sz="3399">
                <a:solidFill>
                  <a:srgbClr val="000000"/>
                </a:solidFill>
                <a:latin typeface="Roboto"/>
                <a:ea typeface="Roboto"/>
                <a:cs typeface="Roboto"/>
                <a:sym typeface="Roboto"/>
              </a:rPr>
              <a:t>Tối ưu hóa: Áp dụng augmentation mặc định</a:t>
            </a:r>
          </a:p>
          <a:p>
            <a:pPr algn="l" marL="734059" indent="-367030" lvl="1">
              <a:lnSpc>
                <a:spcPts val="4759"/>
              </a:lnSpc>
              <a:buFont typeface="Arial"/>
              <a:buChar char="•"/>
            </a:pPr>
            <a:r>
              <a:rPr lang="en-US" sz="3399">
                <a:solidFill>
                  <a:srgbClr val="000000"/>
                </a:solidFill>
                <a:latin typeface="Roboto"/>
                <a:ea typeface="Roboto"/>
                <a:cs typeface="Roboto"/>
                <a:sym typeface="Roboto"/>
              </a:rPr>
              <a:t>Huấn luyện trong 50 epochs</a:t>
            </a:r>
          </a:p>
          <a:p>
            <a:pPr algn="l" marL="734059" indent="-367030" lvl="1">
              <a:lnSpc>
                <a:spcPts val="4759"/>
              </a:lnSpc>
              <a:buFont typeface="Arial"/>
              <a:buChar char="•"/>
            </a:pPr>
            <a:r>
              <a:rPr lang="en-US" sz="3399">
                <a:solidFill>
                  <a:srgbClr val="000000"/>
                </a:solidFill>
                <a:latin typeface="Roboto"/>
                <a:ea typeface="Roboto"/>
                <a:cs typeface="Roboto"/>
                <a:sym typeface="Roboto"/>
              </a:rPr>
              <a:t>Kích cỡ ảnh là 640x640</a:t>
            </a:r>
          </a:p>
          <a:p>
            <a:pPr algn="ctr">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85541" y="1873935"/>
            <a:ext cx="8190014" cy="7000699"/>
          </a:xfrm>
          <a:custGeom>
            <a:avLst/>
            <a:gdLst/>
            <a:ahLst/>
            <a:cxnLst/>
            <a:rect r="r" b="b" t="t" l="l"/>
            <a:pathLst>
              <a:path h="7000699" w="8190014">
                <a:moveTo>
                  <a:pt x="0" y="0"/>
                </a:moveTo>
                <a:lnTo>
                  <a:pt x="8190014" y="0"/>
                </a:lnTo>
                <a:lnTo>
                  <a:pt x="8190014" y="7000699"/>
                </a:lnTo>
                <a:lnTo>
                  <a:pt x="0" y="7000699"/>
                </a:lnTo>
                <a:lnTo>
                  <a:pt x="0" y="0"/>
                </a:lnTo>
                <a:close/>
              </a:path>
            </a:pathLst>
          </a:custGeom>
          <a:blipFill>
            <a:blip r:embed="rId2"/>
            <a:stretch>
              <a:fillRect l="-7602" t="0" r="-6369" b="0"/>
            </a:stretch>
          </a:blipFill>
          <a:ln w="38100" cap="sq">
            <a:solidFill>
              <a:srgbClr val="000000"/>
            </a:solidFill>
            <a:prstDash val="solid"/>
            <a:miter/>
          </a:ln>
        </p:spPr>
      </p:sp>
      <p:sp>
        <p:nvSpPr>
          <p:cNvPr name="TextBox 3" id="3"/>
          <p:cNvSpPr txBox="true"/>
          <p:nvPr/>
        </p:nvSpPr>
        <p:spPr>
          <a:xfrm rot="0">
            <a:off x="402623" y="-75565"/>
            <a:ext cx="17272932" cy="1104265"/>
          </a:xfrm>
          <a:prstGeom prst="rect">
            <a:avLst/>
          </a:prstGeom>
        </p:spPr>
        <p:txBody>
          <a:bodyPr anchor="t" rtlCol="false" tIns="0" lIns="0" bIns="0" rIns="0">
            <a:spAutoFit/>
          </a:bodyPr>
          <a:lstStyle/>
          <a:p>
            <a:pPr algn="l">
              <a:lnSpc>
                <a:spcPts val="8959"/>
              </a:lnSpc>
            </a:pPr>
            <a:r>
              <a:rPr lang="en-US" sz="6399" b="true">
                <a:solidFill>
                  <a:srgbClr val="000000"/>
                </a:solidFill>
                <a:latin typeface="Roboto Bold"/>
                <a:ea typeface="Roboto Bold"/>
                <a:cs typeface="Roboto Bold"/>
                <a:sym typeface="Roboto Bold"/>
              </a:rPr>
              <a:t>Kết quả huấn luyện</a:t>
            </a:r>
          </a:p>
        </p:txBody>
      </p:sp>
      <p:sp>
        <p:nvSpPr>
          <p:cNvPr name="TextBox 4" id="4"/>
          <p:cNvSpPr txBox="true"/>
          <p:nvPr/>
        </p:nvSpPr>
        <p:spPr>
          <a:xfrm rot="0">
            <a:off x="326714" y="1296035"/>
            <a:ext cx="9158827" cy="89909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Ma trận nhầm lẫn cho thấy hiệu suất phân loại giữa hai lớp: "leaf" (lá) và "background" (nền).</a:t>
            </a:r>
          </a:p>
          <a:p>
            <a:pPr algn="l" marL="734059" indent="-367030" lvl="1">
              <a:lnSpc>
                <a:spcPts val="4759"/>
              </a:lnSpc>
              <a:buFont typeface="Arial"/>
              <a:buChar char="•"/>
            </a:pPr>
            <a:r>
              <a:rPr lang="en-US" sz="3399">
                <a:solidFill>
                  <a:srgbClr val="000000"/>
                </a:solidFill>
                <a:latin typeface="Roboto"/>
                <a:ea typeface="Roboto"/>
                <a:cs typeface="Roboto"/>
                <a:sym typeface="Roboto"/>
              </a:rPr>
              <a:t>True Positive (TP) - "leaf" dự đoán đúng là "leaf": 767.</a:t>
            </a:r>
          </a:p>
          <a:p>
            <a:pPr algn="l" marL="734059" indent="-367030" lvl="1">
              <a:lnSpc>
                <a:spcPts val="4759"/>
              </a:lnSpc>
              <a:buFont typeface="Arial"/>
              <a:buChar char="•"/>
            </a:pPr>
            <a:r>
              <a:rPr lang="en-US" sz="3399">
                <a:solidFill>
                  <a:srgbClr val="000000"/>
                </a:solidFill>
                <a:latin typeface="Roboto"/>
                <a:ea typeface="Roboto"/>
                <a:cs typeface="Roboto"/>
                <a:sym typeface="Roboto"/>
              </a:rPr>
              <a:t>False Positive (FP) - "background" dự đoán nhầm là "leaf": 128.</a:t>
            </a:r>
          </a:p>
          <a:p>
            <a:pPr algn="l" marL="734059" indent="-367030" lvl="1">
              <a:lnSpc>
                <a:spcPts val="4759"/>
              </a:lnSpc>
              <a:buFont typeface="Arial"/>
              <a:buChar char="•"/>
            </a:pPr>
            <a:r>
              <a:rPr lang="en-US" sz="3399">
                <a:solidFill>
                  <a:srgbClr val="000000"/>
                </a:solidFill>
                <a:latin typeface="Roboto"/>
                <a:ea typeface="Roboto"/>
                <a:cs typeface="Roboto"/>
                <a:sym typeface="Roboto"/>
              </a:rPr>
              <a:t>True Negative (TN) - "background" dự đoán đúng là "background": 114.</a:t>
            </a:r>
          </a:p>
          <a:p>
            <a:pPr algn="l" marL="734059" indent="-367030" lvl="1">
              <a:lnSpc>
                <a:spcPts val="4759"/>
              </a:lnSpc>
              <a:buFont typeface="Arial"/>
              <a:buChar char="•"/>
            </a:pPr>
            <a:r>
              <a:rPr lang="en-US" sz="3399">
                <a:solidFill>
                  <a:srgbClr val="000000"/>
                </a:solidFill>
                <a:latin typeface="Roboto"/>
                <a:ea typeface="Roboto"/>
                <a:cs typeface="Roboto"/>
                <a:sym typeface="Roboto"/>
              </a:rPr>
              <a:t>False Negative (FN) - "leaf" dự đoán nhầm là "background": còn lại</a:t>
            </a:r>
          </a:p>
          <a:p>
            <a:pPr algn="l" marL="734059" indent="-367030" lvl="1">
              <a:lnSpc>
                <a:spcPts val="4759"/>
              </a:lnSpc>
              <a:buFont typeface="Arial"/>
              <a:buChar char="•"/>
            </a:pPr>
            <a:r>
              <a:rPr lang="en-US" sz="3399">
                <a:solidFill>
                  <a:srgbClr val="000000"/>
                </a:solidFill>
                <a:latin typeface="Roboto"/>
                <a:ea typeface="Roboto"/>
                <a:cs typeface="Roboto"/>
                <a:sym typeface="Roboto"/>
              </a:rPr>
              <a:t>Mô hình dự đoán lớp "leaf" khá chính xác (767 TP), nhưng có một số lỗi, cho thấy nhầm lẫn giữa nền và lá</a:t>
            </a:r>
          </a:p>
          <a:p>
            <a:pPr algn="ct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3331" y="1292471"/>
            <a:ext cx="17581338" cy="5867772"/>
          </a:xfrm>
          <a:custGeom>
            <a:avLst/>
            <a:gdLst/>
            <a:ahLst/>
            <a:cxnLst/>
            <a:rect r="r" b="b" t="t" l="l"/>
            <a:pathLst>
              <a:path h="5867772" w="17581338">
                <a:moveTo>
                  <a:pt x="0" y="0"/>
                </a:moveTo>
                <a:lnTo>
                  <a:pt x="17581338" y="0"/>
                </a:lnTo>
                <a:lnTo>
                  <a:pt x="17581338" y="5867771"/>
                </a:lnTo>
                <a:lnTo>
                  <a:pt x="0" y="5867771"/>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287750" y="48910"/>
            <a:ext cx="17272932" cy="1678305"/>
          </a:xfrm>
          <a:prstGeom prst="rect">
            <a:avLst/>
          </a:prstGeom>
        </p:spPr>
        <p:txBody>
          <a:bodyPr anchor="t" rtlCol="false" tIns="0" lIns="0" bIns="0" rIns="0">
            <a:spAutoFit/>
          </a:bodyPr>
          <a:lstStyle/>
          <a:p>
            <a:pPr algn="l">
              <a:lnSpc>
                <a:spcPts val="6719"/>
              </a:lnSpc>
            </a:pPr>
            <a:r>
              <a:rPr lang="en-US" sz="4800" b="true">
                <a:solidFill>
                  <a:srgbClr val="000000"/>
                </a:solidFill>
                <a:latin typeface="Roboto Bold"/>
                <a:ea typeface="Roboto Bold"/>
                <a:cs typeface="Roboto Bold"/>
                <a:sym typeface="Roboto Bold"/>
              </a:rPr>
              <a:t>Kết quả huấn luyện: Loss (Hàm mất mát)</a:t>
            </a:r>
          </a:p>
          <a:p>
            <a:pPr algn="l">
              <a:lnSpc>
                <a:spcPts val="6719"/>
              </a:lnSpc>
            </a:pPr>
          </a:p>
        </p:txBody>
      </p:sp>
      <p:sp>
        <p:nvSpPr>
          <p:cNvPr name="TextBox 4" id="4"/>
          <p:cNvSpPr txBox="true"/>
          <p:nvPr/>
        </p:nvSpPr>
        <p:spPr>
          <a:xfrm rot="0">
            <a:off x="1083034" y="7512597"/>
            <a:ext cx="16121933" cy="2990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Roboto"/>
                <a:ea typeface="Roboto"/>
                <a:cs typeface="Roboto"/>
                <a:sym typeface="Roboto"/>
              </a:rPr>
              <a:t>train/box_loss, train/seg_loss, train/cls_loss, train/dfl_loss: Giảm dần qua các epoch, cho thấy mô hình hội tụ </a:t>
            </a:r>
          </a:p>
          <a:p>
            <a:pPr algn="l" marL="734059" indent="-367030" lvl="1">
              <a:lnSpc>
                <a:spcPts val="4759"/>
              </a:lnSpc>
              <a:buFont typeface="Arial"/>
              <a:buChar char="•"/>
            </a:pPr>
            <a:r>
              <a:rPr lang="en-US" sz="3399">
                <a:solidFill>
                  <a:srgbClr val="000000"/>
                </a:solidFill>
                <a:latin typeface="Roboto"/>
                <a:ea typeface="Roboto"/>
                <a:cs typeface="Roboto"/>
                <a:sym typeface="Roboto"/>
              </a:rPr>
              <a:t>val/box_loss, val/seg_loss, val/cls_loss, val/dfl_loss: Dao động nhưng ổn định, với giá trị thấp, cho thấy mô hình tổng quát hóa tốt.</a:t>
            </a:r>
          </a:p>
          <a:p>
            <a:pPr algn="ctr">
              <a:lnSpc>
                <a:spcPts val="47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DAGpv0AoRcI</dc:identifier>
  <dcterms:modified xsi:type="dcterms:W3CDTF">2011-08-01T06:04:30Z</dcterms:modified>
  <cp:revision>1</cp:revision>
  <dc:title>Vàng nhạt Hồng Chủ nghĩa số Bài thuyết trình đơn giản</dc:title>
</cp:coreProperties>
</file>